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7" r:id="rId4"/>
    <p:sldId id="259" r:id="rId5"/>
    <p:sldId id="272" r:id="rId6"/>
    <p:sldId id="273" r:id="rId7"/>
    <p:sldId id="261" r:id="rId8"/>
    <p:sldId id="265" r:id="rId9"/>
    <p:sldId id="262" r:id="rId10"/>
    <p:sldId id="268" r:id="rId11"/>
    <p:sldId id="269" r:id="rId12"/>
    <p:sldId id="271" r:id="rId13"/>
    <p:sldId id="270" r:id="rId14"/>
    <p:sldId id="264" r:id="rId15"/>
    <p:sldId id="258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2508" autoAdjust="0"/>
  </p:normalViewPr>
  <p:slideViewPr>
    <p:cSldViewPr snapToGrid="0">
      <p:cViewPr varScale="1">
        <p:scale>
          <a:sx n="68" d="100"/>
          <a:sy n="68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1DC0-3E59-4D78-BFDE-23F83FA3D313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25FE-333E-4D9A-ACC2-447EF0C3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 день, меня</a:t>
            </a:r>
            <a:r>
              <a:rPr lang="ru-RU" baseline="0" dirty="0" smtClean="0"/>
              <a:t> зовут </a:t>
            </a:r>
            <a:r>
              <a:rPr lang="ru-RU" baseline="0" dirty="0" err="1" smtClean="0"/>
              <a:t>киселев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сергей</a:t>
            </a:r>
            <a:r>
              <a:rPr lang="ru-RU" baseline="0" dirty="0" smtClean="0"/>
              <a:t> и сегодня я бы хотел презентовать мою выпускную бакалаврскую работу по теме «Методы создания ландшафта и его элементов в трехмерном движке </a:t>
            </a:r>
            <a:r>
              <a:rPr lang="en-US" baseline="0" dirty="0" smtClean="0"/>
              <a:t>Unreal Engine 4</a:t>
            </a:r>
            <a:r>
              <a:rPr lang="ru-RU" baseline="0" dirty="0" smtClean="0"/>
              <a:t>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касается динамической смены дня и ночи, в данном проекте была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реализована система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отвечающая за разные аспекты процесса смены дня и ночи.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основу была взята обычная сфера дневного неба.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ночного периода была добавлена еще одна сфера большего диаметра с текстурой звездного неба.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Переход реализован не просто включением или выключением видимости сфер, а с помощью кривой, что позволяет индивидуально для каждой сцены настраивать длительность светлого и темного времени суток, а также регулировать время и длительность закатов и рассветов.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в данной работе было реализовано смена лунных фаз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инвертированного альфа канала материала луны с последующим умножением на реальный альфа канал материала.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1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Задачу по созданию пасмурной погоды разделим на следующие факторы: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Интенсивность света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Температуру света необходимо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сделать холоднее в соответствии со шкалой на рисунке 12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Движение облаков по небу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Экспоненциальный туман высоты визуализирует туман, плотность которого растет экспоненциально в зависимости от высоты и параметра спада, добавим его на карту и настроим параметры)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75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Помимо пасмурной погоды было принято решение добавить дождливую погоду, что в совокупности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пасмурной погодой делает пейзаж намного реалистичнее.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аспект подразделяется на следующие подзадачи: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луж дождя на асфальте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основу необходимо взять обычный материал дороги и наложить на него эффект воды. Материал асфальта с лужами на рисунке 15.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капель дождя, падающих с неба с помощью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системы частиц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создать новый материал для применения его к частицам. Далее создадим систему частиц. Внутри настраиваем параметры и получаем готовые к размещению на карте частицы дождя. Их материал представлен на рисунке 14.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эффекта ряби капель дождя достаточно немного изменить созданный материал с лужами на асфальте с помощью узла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Flipbook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реализации повторяющихся всплесков на воде. Материал ряби на поверхности воды представлен на рисунке 15.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6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результат изменения погоды на одной и той же местности.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8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демонстрации разработанных пейзажей было решено представить их в виде коротких кат-сцен, обозревающих эти пейзажи.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таких сцен использовался встроенный инструмент для создания последовательности кадров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(секвенсор).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результате работы были выполнены следующие задачи: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созданы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-пейзажи нескольких придуманных местностей;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реализован материал воды с возможностью его настройки;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пейзажи наполнены различной растительностью и другими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объектами, взятыми из бесплатных источников;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настроено индивидуальное освещение сцены с динамически изменяющимся временем суток;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реализованы кат-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сценаы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демонстрирующие получившиеся пейзажи.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0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 работы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движка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воссоздать фотореалистичный пейзаж, используя различные техники создания ландшафта.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Задачи,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которые были поставлены для достижения целей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создать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пейзаж местности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материал воды с возможностью его настройки;</a:t>
            </a:r>
          </a:p>
          <a:p>
            <a:pPr lvl="1"/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изменение погодных условий;</a:t>
            </a:r>
          </a:p>
          <a:p>
            <a:pPr lvl="1"/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реализовать автоматически настраиваемый материал для ландшафта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наполнить пейзаж различными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объектами;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настроить индивидуальное освещение сцены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 кат-сцену получившегося пейзажа.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4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заключается в следующем: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реалистичные пейзажи могут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стать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основой для фильма, рекламного ролика или компьютерной игры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Реализация собственного материала воды позволяет полностью перенастроить его под себя;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Разработка и настройка автоматически генерируемых текстур для ландшафта местности позволяет существенно сократить время создания каждой сцены.</a:t>
            </a:r>
            <a:endParaRPr lang="en-US" sz="800" kern="12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Разработка ландшафтов является актуальной профессией, ведь именно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-дизайнер задает путь пользователя и позволяет целиком погрузиться в происходящее.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1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процессе работы было создано несколько моделей ландшафтов.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1 представлена сетка ландшафта, которую в последствии предстоит редактировать. Каждый компонент требует ресурсов процессора для рендеринга, а секции используют ресурсы графического процессора. Рекомендованное оптимальное разбиение сетки ландшафта на секции и компоненты представлено в таблице 1.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несколько методов редактирования ландшафтов. Об этих инструментах подробнее далее.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 создания рельефа местности 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ожно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воспользоваться как встроенными возможностями движка, так и специализированным ПО. </a:t>
            </a:r>
          </a:p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Стандартные инструменты движка включают в себя такие параметры как: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Sculpt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изменение карты высот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сглаживает ландшафт.</a:t>
            </a: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Flatten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выравнивает ландшафт на определенный уровень, на котором находится курсор в момент начала действия.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Ramp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позволяет выбрать две точки и выровнять ландшафт по траектории между ними. Используется при создании спусков и подъемов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Erosion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позволяет создавать эффекты температурной эрозии на поверхности, симулирует сдвиг почвы, чем больше разница в подъеме, тем сильнее эффект.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Erosion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создает эффект эрозии водой.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Brushes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создает форму суши из заданной пользователем формы сплайна.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4 продемонстрировано применение инструмента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ровной местности.</a:t>
            </a:r>
          </a:p>
          <a:p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популярный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способ построения ландшафтов – использование специализированное ПО, например, одно из самых известных –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Machine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5 продемонстрирован интерфейс программы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Machine. 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этой программы можно строить индивидуальные и очень реалистичные пейзажи.</a:t>
            </a:r>
            <a:endParaRPr lang="ru-RU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создания карты высот одним из перечисленных методов необходимо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этот ландшафт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текстурировать</a:t>
            </a:r>
            <a:endParaRPr lang="ru-RU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было принято решение создать </a:t>
            </a:r>
            <a:r>
              <a:rPr lang="ru-RU" baseline="0" dirty="0" smtClean="0"/>
              <a:t>автоматически настраиваемый материал.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 smtClean="0"/>
          </a:p>
          <a:p>
            <a:r>
              <a:rPr lang="ru-RU" dirty="0" smtClean="0"/>
              <a:t>Такой материал </a:t>
            </a:r>
            <a:r>
              <a:rPr lang="ru-RU" baseline="0" dirty="0" smtClean="0"/>
              <a:t>основывается на карте высот, перепадах высот, а также на высоте над уровнем моря.</a:t>
            </a:r>
          </a:p>
          <a:p>
            <a:endParaRPr lang="ru-RU" baseline="0" dirty="0" smtClean="0"/>
          </a:p>
          <a:p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такого материала значительно ускоряет дальнейшее проектирование ландшафтов, так как он адаптируется под новую карту высот. Каждый слой будущего материала полностью настраиваемый и регулируемый.</a:t>
            </a:r>
          </a:p>
          <a:p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Blueprint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созданного материала представлен на рисунке</a:t>
            </a:r>
            <a:r>
              <a:rPr lang="ru-RU" baseline="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</a:t>
            </a:r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9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текстурирования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ландшафта на него необходимо добавить больше деталей. Одной из таких деталей является вода. Это один из самых сложных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материлов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вопроизведения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ведь в нем много нюансов. Основные аспекты материала воды были выделены по эталонным фотографиям из интернета.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таким аспектам были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отнесены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рябь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волны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пена на воде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оттенок глубины воды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отражение и преломление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реализовав их все и соединив в один материал получим новый индивидуальный материал воды, представленный на рисунке 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7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текстурирования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ландшафта необходимо наполнить его 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объектами.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Такие объекты можно создавать самому или воспользоваться уже созданными вариантами.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Множество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разнообразных 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находится в б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иблиотеках с большим количеством бесплатного контента. Это: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Библиотека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Megascans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Marketplace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Epic Games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Интерфейсы этих библиотек представлены на рисунках 8 и 9.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16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наполнение ландшафта объектами необходимо правильно настроить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освещение на сцене.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очень обширная тема, но в данной работе были рассмотрены только некоторые ее пункты: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Динамическая смена дня и ночи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пасмурной погоды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725FE-333E-4D9A-ACC2-447EF0C31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CAC4-528A-4414-8A27-1213780EA050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696A-779A-42C8-AFBD-F5B4143016C1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7AF2-AA5B-47D8-B8A2-4BFDF7886C11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9FDB-5BF0-4509-BFEC-1086405E20DE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984B-C3AB-4278-B306-1FFF30593214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5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1731-D7C5-47B4-868C-9357F9D920CC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6ACD-4DA3-4651-9384-C75DCEE1823D}" type="datetime1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CC3C-B9BF-4B97-AF27-A7438653EABA}" type="datetime1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7080-517F-45C4-B9B6-B675D1F45479}" type="datetime1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58-DB36-4363-959D-6E40767D2C59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BA5-7740-4B0E-A03B-9231910C495F}" type="datetime1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2DF4E-7FEC-4549-89D8-0C58CD43290C}" type="datetime1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20921-3B40-48F9-9480-72E41177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1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E09589-3387-4FB6-9BFA-D954CB67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создания ландшафта и его элементов в трёхмерном движке </a:t>
            </a:r>
            <a:r>
              <a:rPr lang="ru-RU" dirty="0" err="1"/>
              <a:t>Unreal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 4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1147F1B-2CA2-45E2-8D99-3F5A38790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</a:t>
            </a:r>
            <a:r>
              <a:rPr lang="ru-RU" dirty="0" smtClean="0">
                <a:latin typeface="+mj-lt"/>
              </a:rPr>
              <a:t>Киселев С.А. РК6-85Б</a:t>
            </a:r>
            <a:endParaRPr lang="ru-RU" dirty="0">
              <a:latin typeface="+mj-lt"/>
            </a:endParaRP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4" name="Рисунок 9">
            <a:extLst>
              <a:ext uri="{FF2B5EF4-FFF2-40B4-BE49-F238E27FC236}">
                <a16:creationId xmlns:a16="http://schemas.microsoft.com/office/drawing/2014/main" xmlns="" id="{0F67D4B0-A75F-4B2E-8DCE-6B75BCD2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63" y="4218698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Динамическая смена дня и ночи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10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953821"/>
            <a:ext cx="7899400" cy="2620158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j-lt"/>
              </a:rPr>
              <a:t>Отслеживание внутреннего времени</a:t>
            </a:r>
          </a:p>
          <a:p>
            <a:r>
              <a:rPr lang="ru-RU" dirty="0" smtClean="0">
                <a:latin typeface="+mj-lt"/>
              </a:rPr>
              <a:t>Две сферы разного диаметра</a:t>
            </a:r>
          </a:p>
          <a:p>
            <a:r>
              <a:rPr lang="ru-RU" dirty="0" smtClean="0">
                <a:latin typeface="+mj-lt"/>
              </a:rPr>
              <a:t>Переход реализован через кривую, можно регулировать время и длительность</a:t>
            </a:r>
          </a:p>
          <a:p>
            <a:r>
              <a:rPr lang="ru-RU" dirty="0" smtClean="0">
                <a:latin typeface="+mj-lt"/>
              </a:rPr>
              <a:t>Реализованы фазы луны</a:t>
            </a:r>
          </a:p>
        </p:txBody>
      </p:sp>
    </p:spTree>
    <p:extLst>
      <p:ext uri="{BB962C8B-B14F-4D97-AF65-F5344CB8AC3E}">
        <p14:creationId xmlns:p14="http://schemas.microsoft.com/office/powerpoint/2010/main" val="4625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пасмурной погоды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11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7796215" y="3946761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1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Параметры настройки тумана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3365883" y="5987018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12</a:t>
            </a:r>
            <a:r>
              <a:rPr lang="ru-RU" dirty="0" smtClean="0">
                <a:latin typeface="+mj-lt"/>
              </a:rPr>
              <a:t>. Шкала </a:t>
            </a:r>
            <a:r>
              <a:rPr lang="ru-RU" dirty="0">
                <a:latin typeface="+mj-lt"/>
              </a:rPr>
              <a:t>цветовой температуры света</a:t>
            </a:r>
            <a:endParaRPr lang="en-US" dirty="0">
              <a:latin typeface="+mj-lt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925"/>
            <a:ext cx="4622800" cy="2979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Факторы, влияющие на представление погоды</a:t>
            </a:r>
            <a:r>
              <a:rPr lang="en-US" dirty="0" smtClean="0">
                <a:latin typeface="+mj-lt"/>
              </a:rPr>
              <a:t>: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Интенсивность света</a:t>
            </a:r>
          </a:p>
          <a:p>
            <a:r>
              <a:rPr lang="ru-RU" dirty="0" smtClean="0">
                <a:latin typeface="+mj-lt"/>
              </a:rPr>
              <a:t>Температура света</a:t>
            </a:r>
          </a:p>
          <a:p>
            <a:r>
              <a:rPr lang="ru-RU" dirty="0" smtClean="0">
                <a:latin typeface="+mj-lt"/>
              </a:rPr>
              <a:t>Движение облаков по небу</a:t>
            </a:r>
          </a:p>
          <a:p>
            <a:r>
              <a:rPr lang="ru-RU" dirty="0" smtClean="0">
                <a:latin typeface="+mj-lt"/>
              </a:rPr>
              <a:t>Туманность</a:t>
            </a:r>
          </a:p>
        </p:txBody>
      </p:sp>
      <p:pic>
        <p:nvPicPr>
          <p:cNvPr id="14" name="Рисунок 13"/>
          <p:cNvPicPr/>
          <p:nvPr/>
        </p:nvPicPr>
        <p:blipFill>
          <a:blip r:embed="rId3"/>
          <a:stretch>
            <a:fillRect/>
          </a:stretch>
        </p:blipFill>
        <p:spPr>
          <a:xfrm>
            <a:off x="7944511" y="791390"/>
            <a:ext cx="3752850" cy="3152775"/>
          </a:xfrm>
          <a:prstGeom prst="rect">
            <a:avLst/>
          </a:prstGeom>
        </p:spPr>
      </p:pic>
      <p:pic>
        <p:nvPicPr>
          <p:cNvPr id="2055" name="Picture 7" descr="Цветовая температура электроизделий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65" y="4471845"/>
            <a:ext cx="3759968" cy="14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1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</a:t>
            </a:r>
            <a:r>
              <a:rPr lang="ru-RU" b="1" dirty="0" smtClean="0"/>
              <a:t>эффекта дождя</a:t>
            </a:r>
            <a:endParaRPr lang="ru-RU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12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7957479" y="5008618"/>
            <a:ext cx="404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5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Материал асфальта с лужами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838200" y="5193284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3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Материал системы частиц</a:t>
            </a:r>
            <a:endParaRPr lang="en-US" dirty="0"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788221" y="1690688"/>
            <a:ext cx="4000500" cy="3221234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2087670" cy="3416813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3509676" y="1690688"/>
            <a:ext cx="3694739" cy="1680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3547295" y="3456996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4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Материал ряби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14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Результат изменения представления погоды</a:t>
            </a:r>
            <a:endParaRPr lang="ru-RU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13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6452315" y="5534599"/>
            <a:ext cx="473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17.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Пейзаж города с дождливой погодой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1120999" y="5534599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 smtClean="0">
                <a:latin typeface="+mj-lt"/>
              </a:rPr>
              <a:t>1</a:t>
            </a:r>
            <a:r>
              <a:rPr lang="en-US" dirty="0">
                <a:latin typeface="+mj-lt"/>
              </a:rPr>
              <a:t>6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Пейзаж города с ясной погодой</a:t>
            </a:r>
            <a:endParaRPr lang="en-US" dirty="0">
              <a:latin typeface="+mj-lt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387609"/>
            <a:ext cx="5019261" cy="297815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452315" y="2387610"/>
            <a:ext cx="5019261" cy="2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CBABCD-5E74-4F05-8F59-B43D8548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Создание кат-сцены пейзажа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E98A75-8A5B-4C91-B8F8-0A179D5A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Кат-сцена — это </a:t>
            </a:r>
            <a:r>
              <a:rPr lang="ru-RU" dirty="0" smtClean="0">
                <a:latin typeface="+mj-lt"/>
              </a:rPr>
              <a:t>эпизод</a:t>
            </a:r>
            <a:r>
              <a:rPr lang="ru-RU" dirty="0">
                <a:latin typeface="+mj-lt"/>
              </a:rPr>
              <a:t>, который прерывает обычный ход </a:t>
            </a:r>
            <a:r>
              <a:rPr lang="ru-RU" dirty="0" err="1">
                <a:latin typeface="+mj-lt"/>
              </a:rPr>
              <a:t>геймплея</a:t>
            </a:r>
            <a:r>
              <a:rPr lang="ru-RU" dirty="0">
                <a:latin typeface="+mj-lt"/>
              </a:rPr>
              <a:t>, чаще всего </a:t>
            </a:r>
            <a:r>
              <a:rPr lang="ru-RU" dirty="0" smtClean="0">
                <a:latin typeface="+mj-lt"/>
              </a:rPr>
              <a:t>отбирает </a:t>
            </a:r>
            <a:r>
              <a:rPr lang="ru-RU" dirty="0">
                <a:latin typeface="+mj-lt"/>
              </a:rPr>
              <a:t>управление и кинематографично излагает сюжет. </a:t>
            </a:r>
          </a:p>
          <a:p>
            <a:pPr marL="0" indent="0">
              <a:buNone/>
            </a:pPr>
            <a:r>
              <a:rPr lang="ru-RU" dirty="0" err="1" smtClean="0">
                <a:latin typeface="+mj-lt"/>
              </a:rPr>
              <a:t>Sequencer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(секвенсор) - инструмент для создания последовательности </a:t>
            </a:r>
            <a:r>
              <a:rPr lang="ru-RU" dirty="0" smtClean="0">
                <a:latin typeface="+mj-lt"/>
              </a:rPr>
              <a:t>кадров.</a:t>
            </a:r>
            <a:endParaRPr lang="en-US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B517BE-EAF1-480A-8CC0-862156FF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14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847F25-1958-4241-8E1D-D1E3FD7D1E86}"/>
              </a:ext>
            </a:extLst>
          </p:cNvPr>
          <p:cNvSpPr txBox="1"/>
          <p:nvPr/>
        </p:nvSpPr>
        <p:spPr>
          <a:xfrm>
            <a:off x="3109619" y="5992297"/>
            <a:ext cx="597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</a:t>
            </a:r>
            <a:r>
              <a:rPr lang="en-US" dirty="0" smtClean="0">
                <a:latin typeface="+mj-lt"/>
              </a:rPr>
              <a:t>8</a:t>
            </a:r>
            <a:r>
              <a:rPr lang="ru-RU" dirty="0" smtClean="0"/>
              <a:t>. </a:t>
            </a:r>
            <a:r>
              <a:rPr lang="ru-RU" dirty="0"/>
              <a:t>Интерфейс редактора </a:t>
            </a:r>
            <a:r>
              <a:rPr lang="en-US" dirty="0" err="1"/>
              <a:t>S</a:t>
            </a:r>
            <a:r>
              <a:rPr lang="ru-RU" dirty="0" err="1" smtClean="0"/>
              <a:t>equence</a:t>
            </a:r>
            <a:r>
              <a:rPr lang="en-US" dirty="0" smtClean="0"/>
              <a:t>r</a:t>
            </a:r>
            <a:endParaRPr lang="en-US" dirty="0">
              <a:latin typeface="+mj-lt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l="-265" t="66225" r="13862" b="-953"/>
          <a:stretch/>
        </p:blipFill>
        <p:spPr>
          <a:xfrm>
            <a:off x="2590800" y="4233864"/>
            <a:ext cx="7391400" cy="17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9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95FF78-B6C9-4EBB-B62B-0E126F9F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В </a:t>
            </a:r>
            <a:r>
              <a:rPr lang="ru-RU" dirty="0">
                <a:latin typeface="+mj-lt"/>
              </a:rPr>
              <a:t>результате работы были выполнены следующие задачи:</a:t>
            </a:r>
          </a:p>
          <a:p>
            <a:pPr lvl="1"/>
            <a:r>
              <a:rPr lang="ru-RU" dirty="0" smtClean="0">
                <a:latin typeface="+mj-lt"/>
              </a:rPr>
              <a:t>созданы </a:t>
            </a:r>
            <a:r>
              <a:rPr lang="ru-RU" dirty="0">
                <a:latin typeface="+mj-lt"/>
              </a:rPr>
              <a:t>3</a:t>
            </a:r>
            <a:r>
              <a:rPr lang="en-US" dirty="0">
                <a:latin typeface="+mj-lt"/>
              </a:rPr>
              <a:t>D-</a:t>
            </a:r>
            <a:r>
              <a:rPr lang="ru-RU" dirty="0" smtClean="0">
                <a:latin typeface="+mj-lt"/>
              </a:rPr>
              <a:t>пейзажи нескольких придуманных местностей</a:t>
            </a:r>
            <a:r>
              <a:rPr lang="en-US" dirty="0" smtClean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реализован </a:t>
            </a:r>
            <a:r>
              <a:rPr lang="ru-RU" dirty="0">
                <a:latin typeface="+mj-lt"/>
              </a:rPr>
              <a:t>материал воды с возможностью его настройки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реализован материал, автоматически заполняющий ландшафт соответствующими текстурами; </a:t>
            </a:r>
            <a:endParaRPr lang="ru-RU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все пейзажи наполнены различной </a:t>
            </a:r>
            <a:r>
              <a:rPr lang="ru-RU" dirty="0">
                <a:latin typeface="+mj-lt"/>
              </a:rPr>
              <a:t>растительностью </a:t>
            </a:r>
            <a:r>
              <a:rPr lang="ru-RU" dirty="0" smtClean="0">
                <a:latin typeface="+mj-lt"/>
              </a:rPr>
              <a:t>и другими 3</a:t>
            </a:r>
            <a:r>
              <a:rPr lang="en-US" dirty="0">
                <a:latin typeface="+mj-lt"/>
              </a:rPr>
              <a:t>D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объектами, взятыми из бесплатных источников</a:t>
            </a:r>
            <a:r>
              <a:rPr lang="en-US" dirty="0" smtClean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настроено </a:t>
            </a:r>
            <a:r>
              <a:rPr lang="ru-RU" dirty="0">
                <a:latin typeface="+mj-lt"/>
              </a:rPr>
              <a:t>индивидуальное освещение </a:t>
            </a:r>
            <a:r>
              <a:rPr lang="ru-RU" dirty="0" smtClean="0">
                <a:latin typeface="+mj-lt"/>
              </a:rPr>
              <a:t>сцены с динамически изменяющимся временем суток и изменением погодных условий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реализована кат-сцена, демонстрирующая получившиеся пейзажи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15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FFFA83-1C5B-4DD6-A269-EFBB6008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509" y="2493183"/>
            <a:ext cx="5363095" cy="1325563"/>
          </a:xfrm>
        </p:spPr>
        <p:txBody>
          <a:bodyPr/>
          <a:lstStyle/>
          <a:p>
            <a:r>
              <a:rPr lang="ru-RU" b="1" dirty="0" smtClean="0"/>
              <a:t>Спасибо за внимание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994CB5-A4F1-4114-8873-0B1767BC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16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34687" y="5956240"/>
            <a:ext cx="77616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Работу подготовил студент группы РК6-85Б Киселев </a:t>
            </a:r>
            <a:r>
              <a:rPr lang="ru-RU" sz="2000" dirty="0"/>
              <a:t>С.А. </a:t>
            </a:r>
          </a:p>
        </p:txBody>
      </p:sp>
    </p:spTree>
    <p:extLst>
      <p:ext uri="{BB962C8B-B14F-4D97-AF65-F5344CB8AC3E}">
        <p14:creationId xmlns:p14="http://schemas.microsoft.com/office/powerpoint/2010/main" val="117928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6C48CB-16AD-4964-95CF-DAAF21D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819D25-391E-457C-B13E-6A8E6AE4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4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Цель работы: с помощью движка </a:t>
            </a:r>
            <a:r>
              <a:rPr lang="ru-RU" dirty="0" err="1" smtClean="0">
                <a:latin typeface="+mj-lt"/>
              </a:rPr>
              <a:t>Unreal</a:t>
            </a:r>
            <a:r>
              <a:rPr lang="ru-RU" dirty="0" smtClean="0">
                <a:latin typeface="+mj-lt"/>
              </a:rPr>
              <a:t> </a:t>
            </a:r>
            <a:r>
              <a:rPr lang="ru-RU" dirty="0" err="1" smtClean="0">
                <a:latin typeface="+mj-lt"/>
              </a:rPr>
              <a:t>Engine</a:t>
            </a:r>
            <a:r>
              <a:rPr lang="ru-RU" dirty="0" smtClean="0">
                <a:latin typeface="+mj-lt"/>
              </a:rPr>
              <a:t> 4 воссоздать фотореалистичный пейзаж, используя различные техники создания ландшафта.</a:t>
            </a:r>
          </a:p>
          <a:p>
            <a:pPr marL="0" indent="0">
              <a:buNone/>
            </a:pPr>
            <a:r>
              <a:rPr lang="ru-RU" dirty="0" smtClean="0">
                <a:latin typeface="+mj-lt"/>
              </a:rPr>
              <a:t>Задачи:</a:t>
            </a:r>
          </a:p>
          <a:p>
            <a:pPr lvl="1"/>
            <a:r>
              <a:rPr lang="ru-RU" dirty="0" smtClean="0">
                <a:latin typeface="+mj-lt"/>
              </a:rPr>
              <a:t>создать 3</a:t>
            </a:r>
            <a:r>
              <a:rPr lang="en-US" dirty="0" smtClean="0">
                <a:latin typeface="+mj-lt"/>
              </a:rPr>
              <a:t>D-</a:t>
            </a:r>
            <a:r>
              <a:rPr lang="ru-RU" dirty="0" smtClean="0">
                <a:latin typeface="+mj-lt"/>
              </a:rPr>
              <a:t>пейзаж местности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реализовать материал воды с возможностью его настройки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р</a:t>
            </a:r>
            <a:r>
              <a:rPr lang="ru-RU" dirty="0" smtClean="0">
                <a:latin typeface="+mj-lt"/>
              </a:rPr>
              <a:t>еализовать изменение погодных условий;</a:t>
            </a:r>
          </a:p>
          <a:p>
            <a:pPr lvl="1"/>
            <a:r>
              <a:rPr lang="ru-RU" dirty="0">
                <a:latin typeface="+mj-lt"/>
              </a:rPr>
              <a:t>р</a:t>
            </a:r>
            <a:r>
              <a:rPr lang="ru-RU" dirty="0" smtClean="0">
                <a:latin typeface="+mj-lt"/>
              </a:rPr>
              <a:t>еализовать автоматически настраиваемый материал для ландшафта;</a:t>
            </a:r>
          </a:p>
          <a:p>
            <a:pPr lvl="1"/>
            <a:r>
              <a:rPr lang="ru-RU" dirty="0" smtClean="0">
                <a:latin typeface="+mj-lt"/>
              </a:rPr>
              <a:t>наполнить пейзаж различными 3</a:t>
            </a:r>
            <a:r>
              <a:rPr lang="en-US" dirty="0" smtClean="0">
                <a:latin typeface="+mj-lt"/>
              </a:rPr>
              <a:t>D</a:t>
            </a:r>
            <a:r>
              <a:rPr lang="ru-RU" dirty="0" smtClean="0">
                <a:latin typeface="+mj-lt"/>
              </a:rPr>
              <a:t> объектами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настроить индивидуальное освещение сцены</a:t>
            </a:r>
            <a:r>
              <a:rPr lang="en-US" dirty="0" smtClean="0"/>
              <a:t>;</a:t>
            </a:r>
          </a:p>
          <a:p>
            <a:pPr lvl="1"/>
            <a:r>
              <a:rPr lang="ru-RU" dirty="0" smtClean="0">
                <a:latin typeface="+mj-lt"/>
              </a:rPr>
              <a:t>реализовать кат-сцену получившегося пейзажа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08B0CA3-8402-4518-9B73-6432B190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2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FA5201-EE36-437F-93F7-D02EEC9E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D1D7D3-0E9F-4572-BE6B-B17E54F5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>
                <a:latin typeface="+mj-lt"/>
              </a:rPr>
              <a:t>Данные реалистичные пейзажи могут стать основой для фильма, рекламного </a:t>
            </a:r>
            <a:r>
              <a:rPr lang="ru-RU" dirty="0">
                <a:latin typeface="+mj-lt"/>
              </a:rPr>
              <a:t>ролика или компьютерной игры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Реализация собственного материала воды позволяет полностью перенастроить его под себя</a:t>
            </a:r>
            <a:r>
              <a:rPr lang="en-US" dirty="0" smtClean="0">
                <a:latin typeface="+mj-lt"/>
              </a:rPr>
              <a:t>;</a:t>
            </a:r>
            <a:endParaRPr lang="ru-RU" dirty="0" smtClean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Разработка и настройка автоматически генерируемых текстур для ландшафта местности позволяет существенно сократить время создания каждой сцены.</a:t>
            </a:r>
            <a:endParaRPr lang="en-US" dirty="0">
              <a:latin typeface="+mj-lt"/>
            </a:endParaRPr>
          </a:p>
          <a:p>
            <a:pPr lvl="1"/>
            <a:r>
              <a:rPr lang="ru-RU" dirty="0" smtClean="0">
                <a:latin typeface="+mj-lt"/>
              </a:rPr>
              <a:t>Разработка ландшафтов является актуальной профессией, именно </a:t>
            </a:r>
            <a:r>
              <a:rPr lang="en-US" dirty="0">
                <a:latin typeface="+mj-lt"/>
              </a:rPr>
              <a:t>l</a:t>
            </a:r>
            <a:r>
              <a:rPr lang="en-US" dirty="0" smtClean="0">
                <a:latin typeface="+mj-lt"/>
              </a:rPr>
              <a:t>evel</a:t>
            </a:r>
            <a:r>
              <a:rPr lang="ru-RU" dirty="0" smtClean="0">
                <a:latin typeface="+mj-lt"/>
              </a:rPr>
              <a:t>-дизайнер задает путь пользователя и позволяет целиком погрузиться в происходящее.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626DB94-D2EF-4602-B72E-8C60FD08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3</a:t>
            </a:fld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5C62BF-6A34-47C7-AB1B-20596DB5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</a:t>
            </a:r>
            <a:r>
              <a:rPr lang="en-US" b="1" dirty="0" smtClean="0"/>
              <a:t>3D</a:t>
            </a:r>
            <a:r>
              <a:rPr lang="ru-RU" b="1" dirty="0" smtClean="0"/>
              <a:t> пейзажа местности</a:t>
            </a:r>
            <a:endParaRPr lang="en-US" b="1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1FAC9539-4A16-43FF-A53B-CFBCD9521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740" cy="423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Для </a:t>
            </a:r>
            <a:r>
              <a:rPr lang="ru-RU" dirty="0" err="1">
                <a:latin typeface="+mj-lt"/>
              </a:rPr>
              <a:t>скульптинга</a:t>
            </a:r>
            <a:r>
              <a:rPr lang="ru-RU" dirty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были использованы встроенные инструменты движка</a:t>
            </a:r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9372E42-C676-4CAA-A1C4-E9619D22F1B7}"/>
              </a:ext>
            </a:extLst>
          </p:cNvPr>
          <p:cNvSpPr txBox="1"/>
          <p:nvPr/>
        </p:nvSpPr>
        <p:spPr>
          <a:xfrm>
            <a:off x="6891789" y="6171275"/>
            <a:ext cx="33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2. </a:t>
            </a:r>
            <a:r>
              <a:rPr lang="ru-RU" dirty="0" smtClean="0">
                <a:latin typeface="+mj-lt"/>
              </a:rPr>
              <a:t>Применение различных техник создания рельефа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409E0B0-CA85-41B1-AC40-5AA819741B20}"/>
              </a:ext>
            </a:extLst>
          </p:cNvPr>
          <p:cNvSpPr txBox="1"/>
          <p:nvPr/>
        </p:nvSpPr>
        <p:spPr>
          <a:xfrm>
            <a:off x="7253254" y="3572920"/>
            <a:ext cx="253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1. </a:t>
            </a:r>
            <a:r>
              <a:rPr lang="ru-RU" dirty="0" smtClean="0">
                <a:latin typeface="+mj-lt"/>
              </a:rPr>
              <a:t>Сетка ландшафта</a:t>
            </a:r>
            <a:endParaRPr lang="en-US" dirty="0">
              <a:latin typeface="+mj-lt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47B25496-8E82-4259-A465-1E1B7CC9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4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08A81866-DD6E-4CD3-8C79-1D3ABCE9B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161062"/>
              </p:ext>
            </p:extLst>
          </p:nvPr>
        </p:nvGraphicFramePr>
        <p:xfrm>
          <a:off x="821519" y="3350329"/>
          <a:ext cx="4587582" cy="2278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281">
                  <a:extLst>
                    <a:ext uri="{9D8B030D-6E8A-4147-A177-3AD203B41FA5}">
                      <a16:colId xmlns:a16="http://schemas.microsoft.com/office/drawing/2014/main" xmlns="" val="22779258"/>
                    </a:ext>
                  </a:extLst>
                </a:gridCol>
                <a:gridCol w="1797107">
                  <a:extLst>
                    <a:ext uri="{9D8B030D-6E8A-4147-A177-3AD203B41FA5}">
                      <a16:colId xmlns:a16="http://schemas.microsoft.com/office/drawing/2014/main" xmlns="" val="1127202775"/>
                    </a:ext>
                  </a:extLst>
                </a:gridCol>
                <a:gridCol w="1529194">
                  <a:extLst>
                    <a:ext uri="{9D8B030D-6E8A-4147-A177-3AD203B41FA5}">
                      <a16:colId xmlns:a16="http://schemas.microsoft.com/office/drawing/2014/main" xmlns="" val="305440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Общий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размер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Размер секции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Всего компонентов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599207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8129*8129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127*127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1024 (32*32)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5306995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2017*2017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256 (16*16)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8409121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505*505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64 (8*8)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5457249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127*127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63*63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ru-RU" baseline="0" dirty="0" smtClean="0">
                          <a:solidFill>
                            <a:schemeClr val="tx1"/>
                          </a:solidFill>
                        </a:rPr>
                        <a:t> (2*2)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533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D8CB89D-DC8E-4E7F-A871-D26F59602497}"/>
              </a:ext>
            </a:extLst>
          </p:cNvPr>
          <p:cNvSpPr txBox="1"/>
          <p:nvPr/>
        </p:nvSpPr>
        <p:spPr>
          <a:xfrm>
            <a:off x="1113145" y="5735713"/>
            <a:ext cx="385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Табл. 1. </a:t>
            </a:r>
            <a:r>
              <a:rPr lang="ru-RU" dirty="0" smtClean="0">
                <a:latin typeface="+mj-lt"/>
              </a:rPr>
              <a:t>рекомендованное эффективное разбиение ландшафта</a:t>
            </a:r>
            <a:endParaRPr lang="en-US" dirty="0">
              <a:latin typeface="+mj-lt"/>
            </a:endParaRPr>
          </a:p>
        </p:txBody>
      </p:sp>
      <p:pic>
        <p:nvPicPr>
          <p:cNvPr id="11" name="Рисунок 10" descr="Landscape_Create_Preview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42" y="1690688"/>
            <a:ext cx="4288665" cy="189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417" y="4096173"/>
            <a:ext cx="4003498" cy="19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B3B63-544E-4F48-BA17-EB63040F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Инструменты редактирования рельефа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331331-63B2-404E-96E7-349E89C1D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latin typeface="+mj-lt"/>
              </a:rPr>
              <a:t>Для создания рельефа местности можно использовать встроенные возможности движка или воспользоваться специализированным программным обеспечением</a:t>
            </a:r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22A504-92AD-4AF6-8971-BBEFD5669C74}"/>
              </a:ext>
            </a:extLst>
          </p:cNvPr>
          <p:cNvSpPr txBox="1"/>
          <p:nvPr/>
        </p:nvSpPr>
        <p:spPr>
          <a:xfrm>
            <a:off x="528857" y="3108678"/>
            <a:ext cx="502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3</a:t>
            </a:r>
            <a:r>
              <a:rPr lang="ru-RU" dirty="0" smtClean="0">
                <a:latin typeface="+mj-lt"/>
              </a:rPr>
              <a:t>. Инструменты редактирования рельефа встроенные в </a:t>
            </a:r>
            <a:r>
              <a:rPr lang="en-US" dirty="0" smtClean="0">
                <a:latin typeface="+mj-lt"/>
              </a:rPr>
              <a:t>UE4</a:t>
            </a:r>
            <a:endParaRPr lang="en-US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A6412E9-2CC2-4B7C-BA72-24AA3490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5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ru-RU" sz="1800" dirty="0" smtClean="0">
                <a:solidFill>
                  <a:schemeClr val="tx1"/>
                </a:solidFill>
              </a:rPr>
              <a:t>16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29" y="2595213"/>
            <a:ext cx="5016063" cy="5524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623" y="3778677"/>
            <a:ext cx="3086728" cy="12407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623" y="5049076"/>
            <a:ext cx="3086728" cy="1219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22A504-92AD-4AF6-8971-BBEFD5669C74}"/>
              </a:ext>
            </a:extLst>
          </p:cNvPr>
          <p:cNvSpPr txBox="1"/>
          <p:nvPr/>
        </p:nvSpPr>
        <p:spPr>
          <a:xfrm>
            <a:off x="528857" y="6311900"/>
            <a:ext cx="658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4. Изменение ландшафта при помощи инструмента </a:t>
            </a:r>
            <a:r>
              <a:rPr lang="en-US" dirty="0" smtClean="0">
                <a:latin typeface="+mj-lt"/>
              </a:rPr>
              <a:t>Blueprint</a:t>
            </a:r>
            <a:endParaRPr lang="en-US" dirty="0">
              <a:latin typeface="+mj-lt"/>
            </a:endParaRPr>
          </a:p>
        </p:txBody>
      </p:sp>
      <p:pic>
        <p:nvPicPr>
          <p:cNvPr id="13" name="Рисунок 12"/>
          <p:cNvPicPr/>
          <p:nvPr/>
        </p:nvPicPr>
        <p:blipFill>
          <a:blip r:embed="rId6"/>
          <a:stretch>
            <a:fillRect/>
          </a:stretch>
        </p:blipFill>
        <p:spPr>
          <a:xfrm>
            <a:off x="6530811" y="2534950"/>
            <a:ext cx="4822989" cy="2622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22A504-92AD-4AF6-8971-BBEFD5669C74}"/>
              </a:ext>
            </a:extLst>
          </p:cNvPr>
          <p:cNvSpPr txBox="1"/>
          <p:nvPr/>
        </p:nvSpPr>
        <p:spPr>
          <a:xfrm>
            <a:off x="6530811" y="5344209"/>
            <a:ext cx="482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en-US" dirty="0">
                <a:latin typeface="+mj-lt"/>
              </a:rPr>
              <a:t>5</a:t>
            </a:r>
            <a:r>
              <a:rPr lang="ru-RU" dirty="0" smtClean="0">
                <a:latin typeface="+mj-lt"/>
              </a:rPr>
              <a:t>. Изменение ландшафта при помощи ПО </a:t>
            </a:r>
            <a:r>
              <a:rPr lang="en-US" dirty="0" smtClean="0">
                <a:latin typeface="+mj-lt"/>
              </a:rPr>
              <a:t>World Machine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63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еализация </a:t>
            </a:r>
            <a:r>
              <a:rPr lang="ru-RU" dirty="0"/>
              <a:t>автоматически </a:t>
            </a:r>
            <a:r>
              <a:rPr lang="ru-RU" dirty="0" smtClean="0"/>
              <a:t>настраиваемого материала </a:t>
            </a:r>
            <a:r>
              <a:rPr lang="ru-RU" dirty="0"/>
              <a:t>для ландшафта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0E040B-D614-4E9E-B24E-BF75B2CAB560}"/>
              </a:ext>
            </a:extLst>
          </p:cNvPr>
          <p:cNvSpPr txBox="1"/>
          <p:nvPr/>
        </p:nvSpPr>
        <p:spPr>
          <a:xfrm>
            <a:off x="6659980" y="6169580"/>
            <a:ext cx="375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6</a:t>
            </a:r>
            <a:r>
              <a:rPr lang="ru-RU" dirty="0" smtClean="0">
                <a:latin typeface="+mj-lt"/>
              </a:rPr>
              <a:t>. </a:t>
            </a:r>
            <a:r>
              <a:rPr lang="ru-RU" dirty="0">
                <a:latin typeface="+mj-lt"/>
              </a:rPr>
              <a:t>А</a:t>
            </a:r>
            <a:r>
              <a:rPr lang="ru-RU" dirty="0" smtClean="0">
                <a:latin typeface="+mj-lt"/>
              </a:rPr>
              <a:t>втоматический материал</a:t>
            </a:r>
            <a:endParaRPr lang="en-US" dirty="0">
              <a:latin typeface="+mj-lt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0B7A6653-8DED-4E65-807F-040D5E2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C5CC-9188-4C4F-A834-6270706D19E9}" type="slidenum">
              <a:rPr lang="en-US" sz="1800" smtClean="0">
                <a:solidFill>
                  <a:schemeClr val="tx1"/>
                </a:solidFill>
              </a:rPr>
              <a:t>6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ru-RU" sz="1800" dirty="0" smtClean="0">
                <a:solidFill>
                  <a:schemeClr val="tx1"/>
                </a:solidFill>
              </a:rPr>
              <a:t>16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806781" y="1689009"/>
            <a:ext cx="5464957" cy="42418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7852" y="2275720"/>
            <a:ext cx="4946471" cy="1709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+mj-lt"/>
              </a:rPr>
              <a:t>Создание автоматически настраиваемого материала основывается на карте высот ландшафта, перепаде высот, высоте над уровнем </a:t>
            </a:r>
            <a:r>
              <a:rPr lang="ru-RU" dirty="0" smtClean="0">
                <a:latin typeface="+mj-lt"/>
              </a:rPr>
              <a:t>моря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69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AC173-5653-470D-8BF1-75E7164D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материала воды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0E040B-D614-4E9E-B24E-BF75B2CAB560}"/>
              </a:ext>
            </a:extLst>
          </p:cNvPr>
          <p:cNvSpPr txBox="1"/>
          <p:nvPr/>
        </p:nvSpPr>
        <p:spPr>
          <a:xfrm>
            <a:off x="6045842" y="6141476"/>
            <a:ext cx="375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7. Материал воды</a:t>
            </a:r>
            <a:endParaRPr lang="en-US" dirty="0">
              <a:latin typeface="+mj-lt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0B7A6653-8DED-4E65-807F-040D5E23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4C5CC-9188-4C4F-A834-6270706D19E9}" type="slidenum">
              <a:rPr lang="en-US" sz="1800" smtClean="0">
                <a:solidFill>
                  <a:schemeClr val="tx1"/>
                </a:solidFill>
              </a:rPr>
              <a:t>7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BFDBE42-D5FB-4DAF-B0D5-922E2DFC19F7}"/>
              </a:ext>
            </a:extLst>
          </p:cNvPr>
          <p:cNvSpPr txBox="1"/>
          <p:nvPr/>
        </p:nvSpPr>
        <p:spPr>
          <a:xfrm>
            <a:off x="453142" y="1690688"/>
            <a:ext cx="3467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+mj-lt"/>
              </a:rPr>
              <a:t>Задача создания материала воды подразделялась на следующие подзадачи по созданию:</a:t>
            </a:r>
          </a:p>
          <a:p>
            <a:endParaRPr lang="ru-RU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ряби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волн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пены на воде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оттенка глубины воды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j-lt"/>
              </a:rPr>
              <a:t>отражения и преломления</a:t>
            </a:r>
            <a:endParaRPr lang="en-US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429" y="1690688"/>
            <a:ext cx="7852928" cy="39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4BE97C-5462-4637-9393-C9BDF7B8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</a:t>
            </a:r>
            <a:r>
              <a:rPr lang="ru-RU" dirty="0" smtClean="0"/>
              <a:t>аполнение пейзажа </a:t>
            </a:r>
            <a:r>
              <a:rPr lang="ru-RU" dirty="0"/>
              <a:t>3</a:t>
            </a:r>
            <a:r>
              <a:rPr lang="en-US" dirty="0"/>
              <a:t>D</a:t>
            </a:r>
            <a:r>
              <a:rPr lang="ru-RU" dirty="0"/>
              <a:t> объектами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3535A39-820D-45A6-982D-6CBE583FE172}"/>
              </a:ext>
            </a:extLst>
          </p:cNvPr>
          <p:cNvSpPr txBox="1"/>
          <p:nvPr/>
        </p:nvSpPr>
        <p:spPr>
          <a:xfrm>
            <a:off x="7554658" y="3563141"/>
            <a:ext cx="34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+mj-lt"/>
              </a:rPr>
              <a:t>Рис. </a:t>
            </a:r>
            <a:r>
              <a:rPr lang="ru-RU" dirty="0">
                <a:latin typeface="+mj-lt"/>
              </a:rPr>
              <a:t>8</a:t>
            </a:r>
            <a:r>
              <a:rPr lang="en-US" dirty="0" smtClean="0">
                <a:latin typeface="+mj-lt"/>
              </a:rPr>
              <a:t>. </a:t>
            </a:r>
            <a:r>
              <a:rPr lang="en-US" dirty="0">
                <a:latin typeface="+mj-lt"/>
              </a:rPr>
              <a:t>Marketplace </a:t>
            </a:r>
            <a:r>
              <a:rPr lang="ru-RU" dirty="0">
                <a:latin typeface="+mj-lt"/>
              </a:rPr>
              <a:t>от </a:t>
            </a:r>
            <a:r>
              <a:rPr lang="en-US" dirty="0">
                <a:latin typeface="+mj-lt"/>
              </a:rPr>
              <a:t>Epic Games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6B25B59C-CB85-4137-9EE0-243F99F3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8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3225"/>
            <a:ext cx="5183351" cy="1949163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Для наполнения пейзажа </a:t>
            </a:r>
            <a:r>
              <a:rPr lang="en-US" dirty="0" smtClean="0">
                <a:latin typeface="+mj-lt"/>
              </a:rPr>
              <a:t>3D</a:t>
            </a:r>
            <a:r>
              <a:rPr lang="ru-RU" dirty="0" smtClean="0">
                <a:latin typeface="+mj-lt"/>
              </a:rPr>
              <a:t> объектами были задействованы:</a:t>
            </a:r>
          </a:p>
          <a:p>
            <a:r>
              <a:rPr lang="ru-RU" dirty="0" smtClean="0">
                <a:latin typeface="+mj-lt"/>
              </a:rPr>
              <a:t>Библиотека </a:t>
            </a:r>
            <a:r>
              <a:rPr lang="en-US" dirty="0" err="1" smtClean="0">
                <a:latin typeface="+mj-lt"/>
              </a:rPr>
              <a:t>Megascans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Marketplace </a:t>
            </a:r>
            <a:r>
              <a:rPr lang="ru-RU" dirty="0" smtClean="0">
                <a:latin typeface="+mj-lt"/>
              </a:rPr>
              <a:t>от </a:t>
            </a:r>
            <a:r>
              <a:rPr lang="en-US" dirty="0" smtClean="0">
                <a:latin typeface="+mj-lt"/>
              </a:rPr>
              <a:t>Epic Games</a:t>
            </a:r>
            <a:endParaRPr lang="en-US" dirty="0"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514" y="1495417"/>
            <a:ext cx="3853966" cy="20761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6726"/>
          <a:stretch/>
        </p:blipFill>
        <p:spPr>
          <a:xfrm>
            <a:off x="7330514" y="4042683"/>
            <a:ext cx="3853966" cy="190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535A39-820D-45A6-982D-6CBE583FE172}"/>
              </a:ext>
            </a:extLst>
          </p:cNvPr>
          <p:cNvSpPr txBox="1"/>
          <p:nvPr/>
        </p:nvSpPr>
        <p:spPr>
          <a:xfrm>
            <a:off x="7745063" y="5995471"/>
            <a:ext cx="30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9</a:t>
            </a:r>
            <a:r>
              <a:rPr lang="ru-RU" dirty="0" smtClean="0">
                <a:latin typeface="+mj-lt"/>
              </a:rPr>
              <a:t> </a:t>
            </a:r>
            <a:r>
              <a:rPr lang="ru-RU" dirty="0">
                <a:latin typeface="+mj-lt"/>
              </a:rPr>
              <a:t>Библиотека </a:t>
            </a:r>
            <a:r>
              <a:rPr lang="en-US" dirty="0" err="1">
                <a:latin typeface="+mj-lt"/>
              </a:rPr>
              <a:t>Megascans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09BF3-4858-4B3E-AC4B-7FFA4051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Настройка освещения</a:t>
            </a:r>
            <a:endParaRPr lang="en-US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383CB94-08A3-4208-B4C9-8FD56A78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20921-3B40-48F9-9480-72E41177CE63}" type="slidenum">
              <a:rPr lang="en-US" sz="1800" smtClean="0">
                <a:solidFill>
                  <a:schemeClr val="tx1"/>
                </a:solidFill>
              </a:rPr>
              <a:t>9</a:t>
            </a:fld>
            <a:r>
              <a:rPr lang="en-US" sz="1800" dirty="0">
                <a:solidFill>
                  <a:schemeClr val="tx1"/>
                </a:solidFill>
              </a:rPr>
              <a:t> /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ru-RU" sz="1800" dirty="0" smtClean="0">
                <a:solidFill>
                  <a:schemeClr val="tx1"/>
                </a:solidFill>
              </a:rPr>
              <a:t>6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6C64241-FEB7-4B2B-8DCB-60CBAF771AC6}"/>
              </a:ext>
            </a:extLst>
          </p:cNvPr>
          <p:cNvSpPr txBox="1"/>
          <p:nvPr/>
        </p:nvSpPr>
        <p:spPr>
          <a:xfrm>
            <a:off x="6631048" y="4628634"/>
            <a:ext cx="565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Рис. </a:t>
            </a:r>
            <a:r>
              <a:rPr lang="ru-RU" dirty="0" smtClean="0">
                <a:latin typeface="+mj-lt"/>
              </a:rPr>
              <a:t>10. </a:t>
            </a:r>
            <a:r>
              <a:rPr lang="ru-RU" dirty="0">
                <a:latin typeface="+mj-lt"/>
              </a:rPr>
              <a:t>Общая структура неба и освещения</a:t>
            </a:r>
            <a:endParaRPr lang="en-US" dirty="0">
              <a:latin typeface="+mj-lt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7481593" y="3260725"/>
            <a:ext cx="3952875" cy="1238250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462D69B1-8F0E-4414-AD8C-BEF96FC14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738"/>
            <a:ext cx="5183351" cy="3182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+mj-lt"/>
              </a:rPr>
              <a:t>Настройка освещения подразделяется на следующие пункты:</a:t>
            </a:r>
          </a:p>
          <a:p>
            <a:r>
              <a:rPr lang="ru-RU" dirty="0">
                <a:latin typeface="+mj-lt"/>
              </a:rPr>
              <a:t>Динамическая смена дня и </a:t>
            </a:r>
            <a:r>
              <a:rPr lang="ru-RU" dirty="0" smtClean="0">
                <a:latin typeface="+mj-lt"/>
              </a:rPr>
              <a:t>ночи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Создание пасмурной </a:t>
            </a:r>
            <a:r>
              <a:rPr lang="ru-RU" dirty="0" smtClean="0">
                <a:latin typeface="+mj-lt"/>
              </a:rPr>
              <a:t>погоды</a:t>
            </a:r>
          </a:p>
        </p:txBody>
      </p:sp>
    </p:spTree>
    <p:extLst>
      <p:ext uri="{BB962C8B-B14F-4D97-AF65-F5344CB8AC3E}">
        <p14:creationId xmlns:p14="http://schemas.microsoft.com/office/powerpoint/2010/main" val="4336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2289</TotalTime>
  <Words>1738</Words>
  <Application>Microsoft Office PowerPoint</Application>
  <PresentationFormat>Широкоэкранный</PresentationFormat>
  <Paragraphs>214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Методы создания ландшафта и его элементов в трёхмерном движке Unreal Engine 4</vt:lpstr>
      <vt:lpstr>Постановка задачи</vt:lpstr>
      <vt:lpstr>Актуальность</vt:lpstr>
      <vt:lpstr>Создание 3D пейзажа местности</vt:lpstr>
      <vt:lpstr>Инструменты редактирования рельефа </vt:lpstr>
      <vt:lpstr>Реализация автоматически настраиваемого материала для ландшафта</vt:lpstr>
      <vt:lpstr>Реализация материала воды</vt:lpstr>
      <vt:lpstr>Наполнение пейзажа 3D объектами</vt:lpstr>
      <vt:lpstr>Настройка освещения</vt:lpstr>
      <vt:lpstr>Динамическая смена дня и ночи</vt:lpstr>
      <vt:lpstr>Создание пасмурной погоды</vt:lpstr>
      <vt:lpstr>Создание эффекта дождя</vt:lpstr>
      <vt:lpstr>Результат изменения представления погоды</vt:lpstr>
      <vt:lpstr>Создание кат-сцены пейзажа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</dc:creator>
  <cp:lastModifiedBy>SergeI5</cp:lastModifiedBy>
  <cp:revision>192</cp:revision>
  <dcterms:created xsi:type="dcterms:W3CDTF">2022-03-09T06:59:58Z</dcterms:created>
  <dcterms:modified xsi:type="dcterms:W3CDTF">2023-06-19T20:34:50Z</dcterms:modified>
</cp:coreProperties>
</file>